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60"/>
  </p:notesMasterIdLst>
  <p:sldIdLst>
    <p:sldId id="256" r:id="rId3"/>
    <p:sldId id="257" r:id="rId4"/>
    <p:sldId id="266" r:id="rId5"/>
    <p:sldId id="260" r:id="rId6"/>
    <p:sldId id="581" r:id="rId7"/>
    <p:sldId id="282" r:id="rId8"/>
    <p:sldId id="586" r:id="rId9"/>
    <p:sldId id="620" r:id="rId10"/>
    <p:sldId id="617" r:id="rId11"/>
    <p:sldId id="621" r:id="rId12"/>
    <p:sldId id="623" r:id="rId13"/>
    <p:sldId id="624" r:id="rId14"/>
    <p:sldId id="627" r:id="rId15"/>
    <p:sldId id="625" r:id="rId16"/>
    <p:sldId id="626" r:id="rId17"/>
    <p:sldId id="622" r:id="rId18"/>
    <p:sldId id="628" r:id="rId19"/>
    <p:sldId id="614" r:id="rId20"/>
    <p:sldId id="269" r:id="rId21"/>
    <p:sldId id="650" r:id="rId22"/>
    <p:sldId id="651" r:id="rId23"/>
    <p:sldId id="629" r:id="rId24"/>
    <p:sldId id="611" r:id="rId25"/>
    <p:sldId id="580" r:id="rId26"/>
    <p:sldId id="630" r:id="rId27"/>
    <p:sldId id="616" r:id="rId28"/>
    <p:sldId id="618" r:id="rId29"/>
    <p:sldId id="631" r:id="rId30"/>
    <p:sldId id="632" r:id="rId31"/>
    <p:sldId id="633" r:id="rId32"/>
    <p:sldId id="634" r:id="rId33"/>
    <p:sldId id="652" r:id="rId34"/>
    <p:sldId id="653" r:id="rId35"/>
    <p:sldId id="655" r:id="rId36"/>
    <p:sldId id="635" r:id="rId37"/>
    <p:sldId id="654" r:id="rId38"/>
    <p:sldId id="637" r:id="rId39"/>
    <p:sldId id="638" r:id="rId40"/>
    <p:sldId id="636" r:id="rId41"/>
    <p:sldId id="619" r:id="rId42"/>
    <p:sldId id="639" r:id="rId43"/>
    <p:sldId id="640" r:id="rId44"/>
    <p:sldId id="648" r:id="rId45"/>
    <p:sldId id="641" r:id="rId46"/>
    <p:sldId id="642" r:id="rId47"/>
    <p:sldId id="643" r:id="rId48"/>
    <p:sldId id="644" r:id="rId49"/>
    <p:sldId id="656" r:id="rId50"/>
    <p:sldId id="657" r:id="rId51"/>
    <p:sldId id="659" r:id="rId52"/>
    <p:sldId id="288" r:id="rId53"/>
    <p:sldId id="605" r:id="rId54"/>
    <p:sldId id="658" r:id="rId55"/>
    <p:sldId id="646" r:id="rId56"/>
    <p:sldId id="647" r:id="rId57"/>
    <p:sldId id="645" r:id="rId58"/>
    <p:sldId id="280" r:id="rId59"/>
  </p:sldIdLst>
  <p:sldSz cx="18288000" cy="10287000"/>
  <p:notesSz cx="10287000" cy="18288000"/>
  <p:embeddedFontLst>
    <p:embeddedFont>
      <p:font typeface="Calibri" panose="020F0502020204030204" pitchFamily="34" charset="0"/>
      <p:regular r:id="rId61"/>
      <p:bold r:id="rId62"/>
      <p:italic r:id="rId63"/>
      <p:boldItalic r:id="rId64"/>
    </p:embeddedFont>
    <p:embeddedFont>
      <p:font typeface="Corbel" panose="020B0503020204020204" pitchFamily="34" charset="0"/>
      <p:regular r:id="rId65"/>
      <p:bold r:id="rId66"/>
      <p:italic r:id="rId67"/>
      <p:boldItalic r:id="rId68"/>
    </p:embeddedFont>
    <p:embeddedFont>
      <p:font typeface="Inter" panose="02000503000000020004" pitchFamily="2" charset="0"/>
      <p:regular r:id="rId69"/>
      <p:bold r:id="rId70"/>
    </p:embeddedFont>
    <p:embeddedFont>
      <p:font typeface="Montserrat SemiBold" panose="020F0502020204030204" pitchFamily="34" charset="0"/>
      <p:regular r:id="rId71"/>
      <p:bold r:id="rId72"/>
      <p:italic r:id="rId73"/>
      <p:boldItalic r:id="rId74"/>
    </p:embeddedFont>
    <p:embeddedFont>
      <p:font typeface="Roboto" panose="02000000000000000000" pitchFamily="2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8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30"/>
    <p:restoredTop sz="94694"/>
  </p:normalViewPr>
  <p:slideViewPr>
    <p:cSldViewPr snapToGrid="0" snapToObjects="1">
      <p:cViewPr varScale="1">
        <p:scale>
          <a:sx n="78" d="100"/>
          <a:sy n="78" d="100"/>
        </p:scale>
        <p:origin x="8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3.fntdata"/><Relationship Id="rId68" Type="http://schemas.openxmlformats.org/officeDocument/2006/relationships/font" Target="fonts/font8.fntdata"/><Relationship Id="rId89" Type="http://schemas.openxmlformats.org/officeDocument/2006/relationships/presProps" Target="presProp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4.fntdata"/><Relationship Id="rId5" Type="http://schemas.openxmlformats.org/officeDocument/2006/relationships/slide" Target="slides/slide3.xml"/><Relationship Id="rId61" Type="http://schemas.openxmlformats.org/officeDocument/2006/relationships/font" Target="fonts/font1.fntdata"/><Relationship Id="rId90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4.fntdata"/><Relationship Id="rId69" Type="http://schemas.openxmlformats.org/officeDocument/2006/relationships/font" Target="fonts/font9.fntdata"/><Relationship Id="rId77" Type="http://schemas.openxmlformats.org/officeDocument/2006/relationships/font" Target="fonts/font17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7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2.fntdata"/><Relationship Id="rId70" Type="http://schemas.openxmlformats.org/officeDocument/2006/relationships/font" Target="fonts/font10.fntdata"/><Relationship Id="rId75" Type="http://schemas.openxmlformats.org/officeDocument/2006/relationships/font" Target="fonts/font15.fntdata"/><Relationship Id="rId88" Type="http://customschemas.google.com/relationships/presentationmetadata" Target="metadata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notesMaster" Target="notesMasters/notesMaster1.xml"/><Relationship Id="rId65" Type="http://schemas.openxmlformats.org/officeDocument/2006/relationships/font" Target="fonts/font5.fntdata"/><Relationship Id="rId73" Type="http://schemas.openxmlformats.org/officeDocument/2006/relationships/font" Target="fonts/font13.fntdata"/><Relationship Id="rId78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6.fntdata"/><Relationship Id="rId7" Type="http://schemas.openxmlformats.org/officeDocument/2006/relationships/slide" Target="slides/slide5.xml"/><Relationship Id="rId71" Type="http://schemas.openxmlformats.org/officeDocument/2006/relationships/font" Target="fonts/font11.fntdata"/><Relationship Id="rId9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6.fntdata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714825" y="1371600"/>
            <a:ext cx="6858325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20369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54529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668347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00252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76288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2481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17965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26843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63148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6097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79275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700254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25133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54000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62083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df3dbc3cb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df3dbc3cb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66905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78484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25842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deca0f948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deca0f948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9994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8313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0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04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3702284" cy="1989137"/>
          </a:xfrm>
          <a:prstGeom prst="rect">
            <a:avLst/>
          </a:prstGeom>
        </p:spPr>
        <p:txBody>
          <a:bodyPr/>
          <a:lstStyle>
            <a:lvl1pPr>
              <a:defRPr sz="6400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0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0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0" y="2852938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00" lvl="0" indent="-6477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800" lvl="1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600"/>
            </a:lvl2pPr>
            <a:lvl3pPr marL="2743200" lvl="2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3pPr>
            <a:lvl4pPr marL="3657600" lvl="3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600"/>
            </a:lvl4pPr>
            <a:lvl5pPr marL="4572000" lvl="4" indent="-6223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600"/>
            </a:lvl5pPr>
            <a:lvl6pPr marL="5486400" lvl="5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6pPr>
            <a:lvl7pPr marL="6400800" lvl="6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600"/>
            </a:lvl7pPr>
            <a:lvl8pPr marL="7315200" lvl="7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600"/>
            </a:lvl8pPr>
            <a:lvl9pPr marL="8229600" lvl="8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11/25/24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18287999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4"/>
            <a:ext cx="2276477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8" y="2582581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jp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4117187"/>
            <a:ext cx="15773400" cy="1989137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Методы </a:t>
            </a:r>
            <a:br>
              <a:rPr lang="en-US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en-US" sz="4800" b="1" dirty="0" err="1">
                <a:solidFill>
                  <a:srgbClr val="0E0E0E"/>
                </a:solidFill>
                <a:latin typeface="Inter"/>
                <a:ea typeface="Inter"/>
                <a:sym typeface="Inter"/>
              </a:rPr>
              <a:t>init</a:t>
            </a:r>
            <a:r>
              <a:rPr lang="en-US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, del, new, @</a:t>
            </a:r>
            <a:r>
              <a:rPr lang="en-US" sz="4800" b="1" dirty="0" err="1">
                <a:solidFill>
                  <a:srgbClr val="0E0E0E"/>
                </a:solidFill>
                <a:latin typeface="Inter"/>
                <a:ea typeface="Inter"/>
                <a:sym typeface="Inter"/>
              </a:rPr>
              <a:t>classmethod</a:t>
            </a:r>
            <a:r>
              <a:rPr lang="en-US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, @</a:t>
            </a:r>
            <a:r>
              <a:rPr lang="en-US" sz="4800" b="1" dirty="0" err="1">
                <a:solidFill>
                  <a:srgbClr val="0E0E0E"/>
                </a:solidFill>
                <a:latin typeface="Inter"/>
                <a:ea typeface="Inter"/>
                <a:sym typeface="Inter"/>
              </a:rPr>
              <a:t>staticmethod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3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Конструктор класса </a:t>
            </a:r>
            <a:r>
              <a:rPr lang="en-US" dirty="0"/>
              <a:t>__</a:t>
            </a:r>
            <a:r>
              <a:rPr lang="en-US" dirty="0" err="1"/>
              <a:t>init</a:t>
            </a:r>
            <a:r>
              <a:rPr lang="en-US" dirty="0"/>
              <a:t>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743200"/>
            <a:ext cx="16651877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dirty="0"/>
              <a:t>Магический метод </a:t>
            </a:r>
            <a:r>
              <a:rPr lang="en-US" sz="2400" dirty="0"/>
              <a:t>__</a:t>
            </a:r>
            <a:r>
              <a:rPr lang="en-US" sz="2400" dirty="0" err="1"/>
              <a:t>init</a:t>
            </a:r>
            <a:r>
              <a:rPr lang="en-US" sz="2400" dirty="0"/>
              <a:t>__ </a:t>
            </a:r>
            <a:r>
              <a:rPr lang="ru-RU" sz="2400" dirty="0"/>
              <a:t>вызывается при создании объекта.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ru-RU" sz="2400" dirty="0"/>
              <a:t>В нем определяются начальные настройки объекта, значения переменных класса и т.п.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ru-RU" sz="2400" dirty="0"/>
              <a:t>Так же в нем вызывается конструктор класса предка или еще говорят суперкласса.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ru-RU" sz="2400" dirty="0"/>
              <a:t>Пример: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Point: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color = ‘red’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атрибут цвет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radius = 2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атрибут радиус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конструктор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print("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вызов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__")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</a:p>
        </p:txBody>
      </p:sp>
    </p:spTree>
    <p:extLst>
      <p:ext uri="{BB962C8B-B14F-4D97-AF65-F5344CB8AC3E}">
        <p14:creationId xmlns:p14="http://schemas.microsoft.com/office/powerpoint/2010/main" val="3259189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Конструктор класса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743200"/>
            <a:ext cx="16651877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Point: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color = 'red'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circle = 2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set_coords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(self, x, y):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get_coords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Point()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создание объекта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pt.set_coords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(1, 5)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задание свойств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236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Конструктор класса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638696"/>
            <a:ext cx="16651877" cy="7608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Point: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color = 'red'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circle = 2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x, y):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print("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вызов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__")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set_coords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(self, x, y):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get_coords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Point(1, 5)</a:t>
            </a:r>
          </a:p>
        </p:txBody>
      </p:sp>
    </p:spTree>
    <p:extLst>
      <p:ext uri="{BB962C8B-B14F-4D97-AF65-F5344CB8AC3E}">
        <p14:creationId xmlns:p14="http://schemas.microsoft.com/office/powerpoint/2010/main" val="373412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Конструктор класса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638696"/>
            <a:ext cx="16651877" cy="7608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Point: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color = 'red'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circle = 2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x, y):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print("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вызов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__")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set_coords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(self, x, y):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get_coords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Point(1, 5)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А если забыть передать значения?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203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Конструктор класса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651759"/>
            <a:ext cx="16651877" cy="7608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Point: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color = 'red'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circle = 2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x=0, y=0):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print("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вызов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__")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set_coords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(self, x, y):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get_coords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Point() 	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теперь ошибки создания не возникает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599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Конструктор базового класса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651759"/>
            <a:ext cx="16651877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Point: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color = 'red'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circle = 2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x=0, y=0):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   </a:t>
            </a:r>
            <a:r>
              <a:rPr 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super().__</a:t>
            </a:r>
            <a:r>
              <a:rPr lang="en-US" sz="2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print("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вызов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__")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set_coords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(self, x, y):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get_coords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681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Деструктор класса </a:t>
            </a:r>
            <a:r>
              <a:rPr lang="en-US" dirty="0"/>
              <a:t>__del__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47503" y="2235565"/>
            <a:ext cx="16651877" cy="805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dirty="0"/>
              <a:t>Магический метод </a:t>
            </a:r>
            <a:r>
              <a:rPr lang="en-US" sz="2400" dirty="0"/>
              <a:t>__del__ </a:t>
            </a:r>
            <a:r>
              <a:rPr lang="ru-RU" sz="2400" dirty="0"/>
              <a:t>вызывается при удалении объекта.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ru-RU" sz="2400" dirty="0"/>
              <a:t>В нем определяются операции по очистке и освобождении памяти, уменьшении счетчиков на экземпляр класса и т.п. </a:t>
            </a:r>
          </a:p>
          <a:p>
            <a:pPr>
              <a:lnSpc>
                <a:spcPct val="120000"/>
              </a:lnSpc>
            </a:pPr>
            <a:r>
              <a:rPr lang="ru-RU" sz="2400" dirty="0"/>
              <a:t>Пример:</a:t>
            </a: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os.path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join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FileObject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'''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Обёртка для файлового объекта, чтобы быть уверенным в том, что файл будет закрыт при удалении.'''</a:t>
            </a:r>
          </a:p>
          <a:p>
            <a:pPr>
              <a:lnSpc>
                <a:spcPct val="120000"/>
              </a:lnSpc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filepath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='~', filename='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sample.txt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'):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открыть файл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 </a:t>
            </a:r>
            <a:r>
              <a:rPr lang="en-US" sz="2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filepath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 режиме чтения и записи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self.file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open(join(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filepath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filename), 'r+')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__del__(self):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self.file.close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закрыть файл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self.file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удалить ссылку</a:t>
            </a:r>
          </a:p>
        </p:txBody>
      </p:sp>
    </p:spTree>
    <p:extLst>
      <p:ext uri="{BB962C8B-B14F-4D97-AF65-F5344CB8AC3E}">
        <p14:creationId xmlns:p14="http://schemas.microsoft.com/office/powerpoint/2010/main" val="3562791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Жизненный цикл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578928"/>
            <a:ext cx="12938760" cy="5369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new__(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…)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Создание объекта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2.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…)	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инициализация переменных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				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работа объекта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3. __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(self)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удаление объекта и подчистка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Как правило нет необходимости явно вызывать методы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__new__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__del__. 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Более того, нельзя откладывать закрытие соединений и файлов до метода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__del__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. Метод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__del__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может быть вызван с задержкой (по расписанию работы сборщика мусора) и это может привести к утечкам памяти.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Хорошие практики требуют явно обрабатывать закрытие соединений и файлов.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107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JetBrains Mono"/>
              </a:rPr>
              <a:t>UML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диаграмма наследования с методами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__</a:t>
            </a:r>
            <a:r>
              <a:rPr lang="en-US" sz="240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и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__del__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Пример наследования с отладочной печатью для визуального контроля порядка вызовов методов конструктора класса и базового класса.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 </a:t>
            </a:r>
            <a:endParaRPr lang="ru-RU" sz="24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Пример передачи параметров в конструктор и конструктор базового класса.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(live-coding/01-Constructors_live-coding.py)</a:t>
            </a:r>
            <a:endParaRPr lang="ru-RU" sz="2400" b="1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2792897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en"/>
              <a:t>Вопросы для студентов</a:t>
            </a: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3AFF3E-E3DF-1A44-B734-E634867C8D24}"/>
              </a:ext>
            </a:extLst>
          </p:cNvPr>
          <p:cNvSpPr txBox="1"/>
          <p:nvPr/>
        </p:nvSpPr>
        <p:spPr>
          <a:xfrm>
            <a:off x="1257299" y="2713809"/>
            <a:ext cx="16380243" cy="4549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конструктор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для чего он используется? Какой метод выполняет роль конструктора?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Может ли конструктор класса иметь параметры? Как они используются?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произойдет, если в классе не определить конструктор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будет создаваться объект?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деструктор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для чего он используется? Какой метод выполняет роль деструктора? 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Когда вызывается деструктор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Может ли объект быть удален до завершения программы?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Можно ли контролировать порядок вызова деструкторов для объектов, зависящих друг от друга? </a:t>
            </a:r>
            <a:endParaRPr lang="en-US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" y="952500"/>
            <a:ext cx="2894946" cy="53333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3" y="920516"/>
            <a:ext cx="21432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2" y="2114550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lang="ru-RU" sz="47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Игорь</a:t>
            </a:r>
            <a:endParaRPr lang="ru-RU" sz="4700" b="1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lang="ru-RU" sz="47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Стурейко</a:t>
            </a:r>
            <a:br>
              <a:rPr lang="en-US" sz="17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5831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6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59"/>
                <a:buFont typeface="Arial"/>
                <a:buNone/>
              </a:pPr>
              <a:endParaRPr sz="11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59"/>
                <a:buFont typeface="Arial"/>
                <a:buNone/>
              </a:pPr>
              <a:endParaRPr sz="11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4"/>
            <a:ext cx="4671600" cy="992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2000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2000" b="0" i="0" u="sng" strike="noStrike" cap="none" dirty="0">
              <a:solidFill>
                <a:srgbClr val="F1672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 b="0" i="0" u="sng" strike="noStrike" cap="none" dirty="0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LinkedIn: </a:t>
            </a:r>
            <a:r>
              <a:rPr lang="en-US" sz="2000" b="0" i="0" u="sng" strike="noStrike" cap="none" dirty="0" err="1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igor-stureiko</a:t>
            </a:r>
            <a:r>
              <a:rPr lang="en-US" sz="2000" b="0" i="0" u="sng" strike="noStrike" cap="none" dirty="0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1" y="2600679"/>
            <a:ext cx="6075477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0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0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0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0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0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0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0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0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0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B16265-0BE2-A840-94D1-430F6582EBB4}"/>
              </a:ext>
            </a:extLst>
          </p:cNvPr>
          <p:cNvSpPr txBox="1"/>
          <p:nvPr/>
        </p:nvSpPr>
        <p:spPr>
          <a:xfrm>
            <a:off x="1257299" y="2713809"/>
            <a:ext cx="16380243" cy="558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конструктор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для чего он используется? Какой метод выполняет роль конструктора?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Конструктор — это специальный метод, который автоматически вызывается при создании нового объекта класса. В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роль конструктора выполняет метод 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__()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Может ли конструктор класса иметь параметры? Как они используются?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Да, конструктор класса может принимать параметры, которые используются для инициализации атрибутов объекта.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произойдет, если в классе не определить конструктор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будет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создаваться объект?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Если в классе не определить конструктор 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__, Python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использует конструктор по умолчанию,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который не принимает аргументов и не инициализирует атрибуты.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6591418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B16265-0BE2-A840-94D1-430F6582EBB4}"/>
              </a:ext>
            </a:extLst>
          </p:cNvPr>
          <p:cNvSpPr txBox="1"/>
          <p:nvPr/>
        </p:nvSpPr>
        <p:spPr>
          <a:xfrm>
            <a:off x="1257299" y="2713809"/>
            <a:ext cx="16380243" cy="5861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деструктор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для чего он используется? Какой метод выполняет роль деструктора?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Деструктор — это специальный метод, который автоматически вызывается при удалении объекта или когда объект выходит из области видимости. В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роль деструктора выполняет метод __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del__()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Когда вызывается деструктор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Python?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Может ли объект быть удален до завершения программы?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Деструктор вызывается, когда объект удаляется с помощью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del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или когда объект выходит из области видимости и становится недостижимым (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garbage collected).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Объект может быть удален до завершения программы, если он больше не используется и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становится кандидатом для сборки мусора. 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Можно ли контролировать порядок вызова деструкторов для объектов, зависящих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друг от друга?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порядок вызова деструкторов не гарантируется, особенно для объектов, имеющих взаимные ссылки.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Это может вызвать проблемы при зависимости объектов друг от друга. </a:t>
            </a:r>
            <a:endParaRPr lang="en-US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691775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en-US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Конструктор и деструктор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6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 lang="ru-RU" sz="60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7994200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Выполните задания в файле: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exercises/01-Constructors.py</a:t>
            </a:r>
            <a:endParaRPr lang="ru-RU" sz="240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300" y="2713809"/>
            <a:ext cx="12981214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Конструктор деструктор</a:t>
            </a: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 (</a:t>
            </a:r>
            <a:r>
              <a:rPr lang="en-US" sz="2400" b="1" i="0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01-</a:t>
            </a:r>
            <a:r>
              <a:rPr lang="en-US" sz="2400" b="1" i="0" dirty="0" err="1">
                <a:solidFill>
                  <a:schemeClr val="tx1"/>
                </a:solidFill>
                <a:latin typeface="JetBrains Mono"/>
              </a:rPr>
              <a:t>Constructors.py</a:t>
            </a:r>
            <a:r>
              <a:rPr lang="en-US" sz="2400" b="1" i="0" dirty="0">
                <a:solidFill>
                  <a:schemeClr val="tx1"/>
                </a:solidFill>
                <a:latin typeface="JetBrains Mono"/>
              </a:rPr>
              <a:t>)</a:t>
            </a:r>
            <a:endParaRPr lang="ru-RU" sz="2400" b="1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sz="2400" b="1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Задание 1: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Работа с методами __</a:t>
            </a:r>
            <a:r>
              <a:rPr lang="en-US" sz="24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и __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del__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Создайте класс 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Book,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который будет иметь атрибуты 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title, author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и 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year.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Реализуйте методы __</a:t>
            </a:r>
            <a:r>
              <a:rPr lang="en-US" sz="24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и __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del__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для инициализации объектов и вывода сообщения при удалении объекта соответственно.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4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должен инициализировать атрибуты 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title, author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и 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year.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del__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должен выводить сообщение, содержащее название книги и автора, когда объект удаляется.</a:t>
            </a:r>
          </a:p>
        </p:txBody>
      </p:sp>
    </p:spTree>
    <p:extLst>
      <p:ext uri="{BB962C8B-B14F-4D97-AF65-F5344CB8AC3E}">
        <p14:creationId xmlns:p14="http://schemas.microsoft.com/office/powerpoint/2010/main" val="10210093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300" y="2713809"/>
            <a:ext cx="12981214" cy="5575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Конструктор деструктор</a:t>
            </a: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 (</a:t>
            </a:r>
            <a:r>
              <a:rPr lang="en-US" sz="2400" b="1" i="0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01-</a:t>
            </a:r>
            <a:r>
              <a:rPr lang="en-US" sz="2400" b="1" i="0" dirty="0" err="1">
                <a:solidFill>
                  <a:schemeClr val="tx1"/>
                </a:solidFill>
                <a:latin typeface="JetBrains Mono"/>
              </a:rPr>
              <a:t>Constructors.py</a:t>
            </a:r>
            <a:r>
              <a:rPr lang="en-US" sz="2400" b="1" i="0" dirty="0">
                <a:solidFill>
                  <a:schemeClr val="tx1"/>
                </a:solidFill>
                <a:latin typeface="JetBrains Mono"/>
              </a:rPr>
              <a:t>)</a:t>
            </a:r>
            <a:endParaRPr lang="ru-RU" sz="2400" b="1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sz="2400" b="1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Задание 2: Вызов конструктора базового класса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Создайте базовый класс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Animal,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иметь атрибуты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name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и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age.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Затем создайте производный класс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Dog,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наследовать от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Animal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и добавит атрибут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breed.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Реализуйте вызов конструктора базового класса внутри конструктора производного класса.</a:t>
            </a:r>
          </a:p>
          <a:p>
            <a:pPr>
              <a:lnSpc>
                <a:spcPct val="150000"/>
              </a:lnSpc>
            </a:pPr>
            <a:endParaRPr lang="ru-RU" sz="240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Класс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Animal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должен иметь метод __</a:t>
            </a:r>
            <a:r>
              <a:rPr lang="en-US" sz="240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__,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инициализирующий атрибуты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name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и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age.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Класс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Dog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должен наследовать от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Animal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и иметь свой метод __</a:t>
            </a:r>
            <a:r>
              <a:rPr lang="en-US" sz="240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__,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вызывает конструктор базового класса и инициализирует атрибут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breed.</a:t>
            </a:r>
            <a:endParaRPr lang="ru-RU" sz="240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29686315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3955841"/>
            <a:ext cx="12471763" cy="3088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0" b="0" i="0" u="none" strike="noStrike" dirty="0">
              <a:solidFill>
                <a:srgbClr val="000000"/>
              </a:solidFill>
              <a:effectLst/>
            </a:endParaRP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latin typeface="Arial" panose="020B0604020202020204" pitchFamily="34" charset="0"/>
              </a:rPr>
              <a:t> 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что получилось сделать;</a:t>
            </a: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br>
              <a:rPr lang="ru-RU" sz="2800" b="0" i="0" u="none" strike="noStrike" dirty="0">
                <a:solidFill>
                  <a:srgbClr val="000000"/>
                </a:solidFill>
                <a:effectLst/>
              </a:rPr>
            </a:b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876410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745033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 класса и статические методы</a:t>
            </a: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6231554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61A81-A6B4-194D-9AF4-E822721EF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класса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E9C7D0-6AF5-234A-B851-DD571CBD509E}"/>
              </a:ext>
            </a:extLst>
          </p:cNvPr>
          <p:cNvSpPr txBox="1"/>
          <p:nvPr/>
        </p:nvSpPr>
        <p:spPr>
          <a:xfrm>
            <a:off x="1247503" y="2235565"/>
            <a:ext cx="16651877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dirty="0"/>
              <a:t>Методы класса </a:t>
            </a:r>
            <a:r>
              <a:rPr lang="ru-RU" sz="2400" dirty="0"/>
              <a:t>работают с самим классом, а не с его экземплярами. </a:t>
            </a:r>
            <a:endParaRPr lang="en-US" sz="2400" dirty="0"/>
          </a:p>
          <a:p>
            <a:pPr>
              <a:lnSpc>
                <a:spcPct val="120000"/>
              </a:lnSpc>
            </a:pPr>
            <a:r>
              <a:rPr lang="ru-RU" sz="2400" dirty="0"/>
              <a:t>Первый параметр таких методов — это </a:t>
            </a:r>
            <a:r>
              <a:rPr lang="en-US" sz="2400" b="1" i="1" dirty="0" err="1"/>
              <a:t>cls</a:t>
            </a:r>
            <a:r>
              <a:rPr lang="en-US" sz="2400" dirty="0"/>
              <a:t>, </a:t>
            </a:r>
            <a:r>
              <a:rPr lang="ru-RU" sz="2400" dirty="0"/>
              <a:t>который ссылается на сам класс. Методы класса обозначаются декоратором </a:t>
            </a:r>
            <a:r>
              <a:rPr lang="ru-RU" sz="2400" b="1" i="1" dirty="0"/>
              <a:t>@</a:t>
            </a:r>
            <a:r>
              <a:rPr lang="en-US" sz="2400" b="1" i="1" dirty="0" err="1"/>
              <a:t>classmethod</a:t>
            </a:r>
            <a:r>
              <a:rPr lang="en-US" sz="2400" dirty="0"/>
              <a:t>.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ru-RU" sz="2400" dirty="0"/>
              <a:t>Пример:</a:t>
            </a: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Vector: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MIN_COORD = 0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MAX_COORD = 100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24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classmethod</a:t>
            </a:r>
            <a:endParaRPr lang="en-US" sz="2400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validate(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cls.MIN_COORD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cls.MAX_COORD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Vector.validate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(5)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True</a:t>
            </a:r>
            <a:endParaRPr lang="ru-RU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79529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61A81-A6B4-194D-9AF4-E822721EF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класса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E9C7D0-6AF5-234A-B851-DD571CBD509E}"/>
              </a:ext>
            </a:extLst>
          </p:cNvPr>
          <p:cNvSpPr txBox="1"/>
          <p:nvPr/>
        </p:nvSpPr>
        <p:spPr>
          <a:xfrm>
            <a:off x="1247503" y="2235565"/>
            <a:ext cx="16651877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i="1" dirty="0"/>
              <a:t>@</a:t>
            </a:r>
            <a:r>
              <a:rPr lang="en-US" sz="2400" b="1" i="1" dirty="0" err="1"/>
              <a:t>classmethod</a:t>
            </a:r>
            <a:r>
              <a:rPr lang="en-US" sz="2400" b="1" i="1" dirty="0"/>
              <a:t> </a:t>
            </a:r>
            <a:r>
              <a:rPr lang="ru-RU" sz="2400" i="1" dirty="0"/>
              <a:t>используются внутри класса для реализации внутренней логики класса</a:t>
            </a:r>
            <a:endParaRPr lang="en-US" sz="2400" dirty="0"/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ru-RU" sz="2400" dirty="0"/>
              <a:t>Пример:</a:t>
            </a: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Vector: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MIN_COORD = 0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MAX_COORD = 100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x, y):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Vector.validate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(x) and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Vector.validate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(y):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24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classmethod</a:t>
            </a:r>
            <a:endParaRPr lang="en-US" sz="2400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validate(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cls.MIN_COORD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cls.MAX_COORD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828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2000"/>
            <a:ext cx="12075625" cy="10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400" b="1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0" y="3697975"/>
            <a:ext cx="11804299" cy="4986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61A81-A6B4-194D-9AF4-E822721EF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Статичнские</a:t>
            </a:r>
            <a:r>
              <a:rPr lang="ru-RU" dirty="0"/>
              <a:t> методы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E9C7D0-6AF5-234A-B851-DD571CBD509E}"/>
              </a:ext>
            </a:extLst>
          </p:cNvPr>
          <p:cNvSpPr txBox="1"/>
          <p:nvPr/>
        </p:nvSpPr>
        <p:spPr>
          <a:xfrm>
            <a:off x="1247503" y="2235565"/>
            <a:ext cx="16651877" cy="805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i="1" dirty="0"/>
              <a:t>Статические методы</a:t>
            </a:r>
            <a:r>
              <a:rPr lang="ru-RU" sz="2400" i="1" dirty="0"/>
              <a:t> не имеют доступа ни к атрибутам экземпляра (</a:t>
            </a:r>
            <a:r>
              <a:rPr lang="en-US" sz="2400" i="1" dirty="0"/>
              <a:t>self), </a:t>
            </a:r>
            <a:r>
              <a:rPr lang="ru-RU" sz="2400" i="1" dirty="0"/>
              <a:t>ни к атрибутам класса (</a:t>
            </a:r>
            <a:r>
              <a:rPr lang="en-US" sz="2400" i="1" dirty="0" err="1"/>
              <a:t>cls</a:t>
            </a:r>
            <a:r>
              <a:rPr lang="en-US" sz="2400" i="1" dirty="0"/>
              <a:t>). </a:t>
            </a:r>
            <a:r>
              <a:rPr lang="ru-RU" sz="2400" i="1" dirty="0"/>
              <a:t>Они функционируют как обычные функции, но принадлежат классу. Обозначаются декоратором </a:t>
            </a:r>
            <a:r>
              <a:rPr lang="ru-RU" sz="2400" b="1" i="1" dirty="0"/>
              <a:t>@</a:t>
            </a:r>
            <a:r>
              <a:rPr lang="en-US" sz="2400" b="1" i="1" dirty="0" err="1"/>
              <a:t>staticmethod</a:t>
            </a:r>
            <a:r>
              <a:rPr lang="en-US" sz="2400" i="1" dirty="0"/>
              <a:t>.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ru-RU" sz="2400" dirty="0"/>
              <a:t>Пример:</a:t>
            </a: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Vector: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MIN_COORD = 0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MAX_COORD = 100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24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staticmethod</a:t>
            </a:r>
            <a:endParaRPr lang="en-US" sz="2400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norm2(x, y):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x*x + y*y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x, y):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Vector.validate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(x) and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Vector.validate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(y):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print(Vector.norm2(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231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JetBrains Mono"/>
              </a:rPr>
              <a:t>UML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диаграмма наследования с методами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__</a:t>
            </a:r>
            <a:r>
              <a:rPr lang="en-US" sz="240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и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__del__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Пример наследования с отладочной печатью для визуального контроля порядка вызовов методов конструктора класса и базового класса.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 </a:t>
            </a:r>
            <a:endParaRPr lang="ru-RU" sz="24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Пример передачи параметров в конструктор и конструктор базового класса.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(live-coding/02-Static_Class_method_live-coding.py)</a:t>
            </a:r>
            <a:endParaRPr lang="ru-RU" sz="2400" b="1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7025393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en"/>
              <a:t>Вопросы для студентов</a:t>
            </a: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3AFF3E-E3DF-1A44-B734-E634867C8D24}"/>
              </a:ext>
            </a:extLst>
          </p:cNvPr>
          <p:cNvSpPr txBox="1"/>
          <p:nvPr/>
        </p:nvSpPr>
        <p:spPr>
          <a:xfrm>
            <a:off x="1257299" y="2713809"/>
            <a:ext cx="16380243" cy="5196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метод класса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как его определить? Какой декоратор используется для определения метода класса?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чем разница между методами класса и методами экземпляра?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Какие ситуации или задачи могут требовать использования метода класса? 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статический метод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как его определить? Какой декоратор используется для определения статического метода? 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чем разница между статическими методами и методами экземпляра?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каких случаях стоит использовать статический метод? </a:t>
            </a:r>
            <a:endParaRPr lang="en-US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2442035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62A963-A1DA-9D43-8E86-06E878E6D9E8}"/>
              </a:ext>
            </a:extLst>
          </p:cNvPr>
          <p:cNvSpPr txBox="1"/>
          <p:nvPr/>
        </p:nvSpPr>
        <p:spPr>
          <a:xfrm>
            <a:off x="1257299" y="2713809"/>
            <a:ext cx="16380243" cy="5575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метод класса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как его определить? Какой декоратор используется для определения метода класса?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 класса — это метод, который привязан к самому классу, а не к его экземплярам. Для определения метода класса используется декоратор @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classmethod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чем разница между методами класса и методами экземпляра?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Методы класса работают с самим классом, а методы экземпляра работают с экземплярами класса. Методы класса принимают первый параметр 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cls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,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представляющий класс, тогда как методы экземпляра принимают первый параметр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self,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представляющий экземпляр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Какие ситуации или задачи могут требовать использования метода класса?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Методы класса полезны, когда требуется доступ к атрибутам или методам самого класса, например, для работы с переменными класса или создания экземпляров класса с использованием фабричных методов.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13111376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62A963-A1DA-9D43-8E86-06E878E6D9E8}"/>
              </a:ext>
            </a:extLst>
          </p:cNvPr>
          <p:cNvSpPr txBox="1"/>
          <p:nvPr/>
        </p:nvSpPr>
        <p:spPr>
          <a:xfrm>
            <a:off x="1257299" y="2713809"/>
            <a:ext cx="16380243" cy="5399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статический метод 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как его определить? Какой декоратор используется для определения статического метода?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Статический метод — это метод, который не привязан ни к экземпляру класса, ни к самому классу, и не имеет доступа к их атрибутам или методам. Для определения статического метода используется декоратор @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staticmethod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.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чем разница между статическими методами и методами экземпляра?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Статические методы не имеют доступа к атрибутам или методам экземпляра или класса и не принимают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параметры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self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или 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cls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.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Методы экземпляра принимают параметр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self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и могут работать с атрибутами экземпляра. 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каких случаях стоит использовать статический метод?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Статические методы полезны, когда функция логически связана с классом, но не зависит от состояния класса или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экземпляров. Они могут использоваться для создания утилит и вспомогательных функций.</a:t>
            </a:r>
            <a:endParaRPr lang="en-US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22328161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en-US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 класса и статические методы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6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 lang="ru-RU" sz="60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1077111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Выполните задания в файле: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exercises/02-Static_Class_method.py</a:t>
            </a:r>
            <a:endParaRPr lang="ru-RU" sz="240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2176639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300" y="2713809"/>
            <a:ext cx="12981214" cy="6129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Методы класса и статические методы (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Exercises/02-Static_Class_method.py)</a:t>
            </a: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Задание 1: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Работа с методами класса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Создайте класс 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Library,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который будет отслеживать количество созданных библиотек и хранить общее количество книг во всех библиотеках.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Реализуйте атрибут класса </a:t>
            </a:r>
            <a:r>
              <a:rPr lang="en-US" sz="2400" b="0" i="0" dirty="0" err="1">
                <a:solidFill>
                  <a:schemeClr val="tx1"/>
                </a:solidFill>
                <a:latin typeface="JetBrains Mono"/>
              </a:rPr>
              <a:t>total_books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,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который будет отслеживать общее количество книг во всех библиотеках.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Реализуйте метод класса </a:t>
            </a:r>
            <a:r>
              <a:rPr lang="en-US" sz="2400" b="0" i="0" dirty="0" err="1">
                <a:solidFill>
                  <a:schemeClr val="tx1"/>
                </a:solidFill>
                <a:latin typeface="JetBrains Mono"/>
              </a:rPr>
              <a:t>get_total_books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,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который будет возвращать значение </a:t>
            </a:r>
            <a:r>
              <a:rPr lang="en-US" sz="2400" b="0" i="0" dirty="0" err="1">
                <a:solidFill>
                  <a:schemeClr val="tx1"/>
                </a:solidFill>
                <a:latin typeface="JetBrains Mono"/>
              </a:rPr>
              <a:t>total_books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Реализуйте метод класса </a:t>
            </a:r>
            <a:r>
              <a:rPr lang="en-US" sz="2400" b="0" i="0" dirty="0" err="1">
                <a:solidFill>
                  <a:schemeClr val="tx1"/>
                </a:solidFill>
                <a:latin typeface="JetBrains Mono"/>
              </a:rPr>
              <a:t>add_books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,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который будет принимать количество книг в качестве аргумента и добавлять их к </a:t>
            </a:r>
            <a:r>
              <a:rPr lang="en-US" sz="2400" b="0" i="0" dirty="0" err="1">
                <a:solidFill>
                  <a:schemeClr val="tx1"/>
                </a:solidFill>
                <a:latin typeface="JetBrains Mono"/>
              </a:rPr>
              <a:t>total_books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4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4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должен увеличивать счетчик количества библиотек.</a:t>
            </a:r>
          </a:p>
        </p:txBody>
      </p:sp>
    </p:spTree>
    <p:extLst>
      <p:ext uri="{BB962C8B-B14F-4D97-AF65-F5344CB8AC3E}">
        <p14:creationId xmlns:p14="http://schemas.microsoft.com/office/powerpoint/2010/main" val="26417657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300" y="2495956"/>
            <a:ext cx="12981214" cy="7791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Методы класса и статические методы (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Exercises/02-Static_Class_method.py)</a:t>
            </a: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Задание 2: Работа со статическими методами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Создайте класс </a:t>
            </a:r>
            <a:r>
              <a:rPr lang="en-US" sz="2400" i="0" dirty="0" err="1">
                <a:solidFill>
                  <a:schemeClr val="tx1"/>
                </a:solidFill>
                <a:latin typeface="JetBrains Mono"/>
              </a:rPr>
              <a:t>MathOperations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содержать статические методы для выполнения различных математических операций.</a:t>
            </a:r>
          </a:p>
          <a:p>
            <a:pPr>
              <a:lnSpc>
                <a:spcPct val="150000"/>
              </a:lnSpc>
            </a:pPr>
            <a:endParaRPr lang="ru-RU" sz="240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Реализуйте статический метод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add,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принимать два числа и возвращать их сумму.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Реализуйте статический метод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subtract,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принимать два числа и возвращать результат их вычитания.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Реализуйте статический метод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multiply,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принимать два числа и возвращать их произведение.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Реализуйте статический метод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divide,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принимать два числа и возвращать результат их деления. Если второе число равно нулю, метод должен возвращать сообщение об ошибке.</a:t>
            </a:r>
          </a:p>
        </p:txBody>
      </p:sp>
    </p:spTree>
    <p:extLst>
      <p:ext uri="{BB962C8B-B14F-4D97-AF65-F5344CB8AC3E}">
        <p14:creationId xmlns:p14="http://schemas.microsoft.com/office/powerpoint/2010/main" val="22625813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3955841"/>
            <a:ext cx="12471763" cy="3088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0" b="0" i="0" u="none" strike="noStrike" dirty="0">
              <a:solidFill>
                <a:srgbClr val="000000"/>
              </a:solidFill>
              <a:effectLst/>
            </a:endParaRP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latin typeface="Arial" panose="020B0604020202020204" pitchFamily="34" charset="0"/>
              </a:rPr>
              <a:t> 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что получилось сделать;</a:t>
            </a: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br>
              <a:rPr lang="ru-RU" sz="2800" b="0" i="0" u="none" strike="noStrike" dirty="0">
                <a:solidFill>
                  <a:srgbClr val="000000"/>
                </a:solidFill>
                <a:effectLst/>
              </a:rPr>
            </a:b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40687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0"/>
            <a:ext cx="12230100" cy="328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400" b="1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3"/>
            <a:ext cx="3860436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3" y="2625267"/>
            <a:ext cx="3860436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3"/>
            <a:ext cx="3860436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1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7"/>
            <a:ext cx="1272553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0" y="5013959"/>
            <a:ext cx="1460401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6" y="4141423"/>
            <a:ext cx="1533734" cy="1362994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4" y="5013958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6" y="7057208"/>
            <a:ext cx="2626533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1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79" y="2911845"/>
            <a:ext cx="430059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6" y="3492524"/>
            <a:ext cx="430059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4" y="4556759"/>
            <a:ext cx="3860436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7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6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6"/>
            <a:ext cx="6013559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1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9" y="7161711"/>
            <a:ext cx="3860436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1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1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745033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 </a:t>
            </a:r>
            <a:r>
              <a:rPr lang="en-US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__new__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Паттерн «</a:t>
            </a:r>
            <a:r>
              <a:rPr lang="ru-RU" sz="8600" b="1" i="0" u="none" strike="noStrike" cap="none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синглтон</a:t>
            </a: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9402810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</a:t>
            </a:r>
            <a:r>
              <a:rPr lang="en-US" dirty="0"/>
              <a:t>__new__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743200"/>
            <a:ext cx="16651877" cy="5234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dirty="0"/>
              <a:t>Магический метод </a:t>
            </a:r>
            <a:r>
              <a:rPr lang="en-US" sz="2400" dirty="0"/>
              <a:t>__new__ </a:t>
            </a:r>
            <a:r>
              <a:rPr lang="ru-RU" sz="2400" dirty="0"/>
              <a:t>вызывается перед созданием объекта.</a:t>
            </a:r>
          </a:p>
          <a:p>
            <a:pPr>
              <a:lnSpc>
                <a:spcPct val="120000"/>
              </a:lnSpc>
            </a:pPr>
            <a:r>
              <a:rPr lang="ru-RU" sz="2400" dirty="0"/>
              <a:t>Он используется для управления процессом создания объекта. </a:t>
            </a:r>
          </a:p>
          <a:p>
            <a:pPr>
              <a:lnSpc>
                <a:spcPct val="120000"/>
              </a:lnSpc>
            </a:pPr>
            <a:r>
              <a:rPr lang="ru-RU" sz="2400" dirty="0"/>
              <a:t>В отличие от __</a:t>
            </a:r>
            <a:r>
              <a:rPr lang="en-US" sz="2400" dirty="0" err="1"/>
              <a:t>init</a:t>
            </a:r>
            <a:r>
              <a:rPr lang="en-US" sz="2400" dirty="0"/>
              <a:t>__, </a:t>
            </a:r>
            <a:r>
              <a:rPr lang="ru-RU" sz="2400" dirty="0"/>
              <a:t>который инициализирует объект, __</a:t>
            </a:r>
            <a:r>
              <a:rPr lang="en-US" sz="2400" dirty="0"/>
              <a:t>new__ </a:t>
            </a:r>
            <a:r>
              <a:rPr lang="ru-RU" sz="2400" dirty="0"/>
              <a:t>создает сам объект и возвращает его.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ru-RU" sz="2400" dirty="0"/>
              <a:t>Основные аспекты метода __</a:t>
            </a:r>
            <a:r>
              <a:rPr lang="en-US" sz="2400" dirty="0"/>
              <a:t>new__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/>
              <a:t>Создание объекта: __</a:t>
            </a:r>
            <a:r>
              <a:rPr lang="en-US" sz="2400" dirty="0"/>
              <a:t>new__ </a:t>
            </a:r>
            <a:r>
              <a:rPr lang="ru-RU" sz="2400" dirty="0"/>
              <a:t>создает и возвращает новый объект класса. Это позволяет контролировать создание экземпляров и, при необходимости, изменять этот процесс.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/>
              <a:t>Принадлежность к классу: __</a:t>
            </a:r>
            <a:r>
              <a:rPr lang="en-US" sz="2400" dirty="0"/>
              <a:t>new__ — </a:t>
            </a:r>
            <a:r>
              <a:rPr lang="ru-RU" sz="2400" dirty="0"/>
              <a:t>это статический метод, хотя обычно его вызывают через </a:t>
            </a:r>
            <a:r>
              <a:rPr lang="en-US" sz="2400" dirty="0" err="1"/>
              <a:t>cls</a:t>
            </a:r>
            <a:r>
              <a:rPr lang="en-US" sz="2400" dirty="0"/>
              <a:t>, </a:t>
            </a:r>
            <a:r>
              <a:rPr lang="ru-RU" sz="2400" dirty="0"/>
              <a:t>чтобы указать класс, которому принадлежит создаваемый объект.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/>
              <a:t>Использование в наследовании: Метод __</a:t>
            </a:r>
            <a:r>
              <a:rPr lang="en-US" sz="2400" dirty="0"/>
              <a:t>new__ </a:t>
            </a:r>
            <a:r>
              <a:rPr lang="ru-RU" sz="2400" dirty="0"/>
              <a:t>может использоваться для создания объектов подклассов и контроля над процессом их создания.</a:t>
            </a:r>
          </a:p>
        </p:txBody>
      </p:sp>
    </p:spTree>
    <p:extLst>
      <p:ext uri="{BB962C8B-B14F-4D97-AF65-F5344CB8AC3E}">
        <p14:creationId xmlns:p14="http://schemas.microsoft.com/office/powerpoint/2010/main" val="21983020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</a:t>
            </a:r>
            <a:r>
              <a:rPr lang="en-US" dirty="0"/>
              <a:t>__new__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743200"/>
            <a:ext cx="16651877" cy="7142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dirty="0"/>
              <a:t>Магический метод </a:t>
            </a:r>
            <a:r>
              <a:rPr lang="en-US" sz="2400" dirty="0"/>
              <a:t>__new__ </a:t>
            </a:r>
            <a:r>
              <a:rPr lang="ru-RU" sz="2400" dirty="0"/>
              <a:t>вызывается </a:t>
            </a:r>
            <a:r>
              <a:rPr lang="ru-RU" sz="2400" b="1" dirty="0"/>
              <a:t>перед созданием объекта</a:t>
            </a:r>
            <a:r>
              <a:rPr lang="ru-RU" sz="2400" dirty="0"/>
              <a:t>.</a:t>
            </a:r>
          </a:p>
          <a:p>
            <a:pPr>
              <a:lnSpc>
                <a:spcPct val="120000"/>
              </a:lnSpc>
            </a:pPr>
            <a:r>
              <a:rPr lang="ru-RU" sz="2400" dirty="0"/>
              <a:t>Пример: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__new__(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*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print("Creating instance of",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instance = super().__new__(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instance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value):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print("Initializing instance with value", value)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value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Создание объекта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obj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(10)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print("Object created with value:",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obj.value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6604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DEB36-B815-9145-81EE-651EC1460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Паттерны проектирования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8179A7-A294-8C42-AF6B-031A307F385C}"/>
              </a:ext>
            </a:extLst>
          </p:cNvPr>
          <p:cNvSpPr txBox="1"/>
          <p:nvPr/>
        </p:nvSpPr>
        <p:spPr>
          <a:xfrm>
            <a:off x="1257300" y="2257879"/>
            <a:ext cx="16547374" cy="8029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dirty="0"/>
              <a:t>Паттерны проектирования </a:t>
            </a:r>
            <a:r>
              <a:rPr lang="ru-RU" sz="2400" dirty="0"/>
              <a:t>— это проверенные временем решения распространенных задач, с которыми сталкиваются разработчики программного обеспечения. Они представляют собой шаблоны, которые можно применять для решения типовых задач в проектировании программ. Паттерны помогают сделать код более структурированным, модульным, удобным для поддержки и расширения. </a:t>
            </a:r>
          </a:p>
          <a:p>
            <a:pPr>
              <a:lnSpc>
                <a:spcPct val="120000"/>
              </a:lnSpc>
            </a:pPr>
            <a:r>
              <a:rPr lang="ru-RU" sz="2400" dirty="0"/>
              <a:t>Категории паттернов: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Порождающие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Структурные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Поведенческие</a:t>
            </a:r>
          </a:p>
          <a:p>
            <a:pPr>
              <a:lnSpc>
                <a:spcPct val="120000"/>
              </a:lnSpc>
            </a:pPr>
            <a:endParaRPr lang="ru-RU" sz="2400" b="1" dirty="0"/>
          </a:p>
          <a:p>
            <a:pPr>
              <a:lnSpc>
                <a:spcPct val="120000"/>
              </a:lnSpc>
            </a:pPr>
            <a:r>
              <a:rPr lang="ru-RU" sz="2400" b="1" dirty="0"/>
              <a:t>Преимущества использования паттернов проектирования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Повторное использование решений: Позволяет использовать проверенные временем </a:t>
            </a:r>
            <a:br>
              <a:rPr lang="ru-RU" sz="2400" dirty="0"/>
            </a:br>
            <a:r>
              <a:rPr lang="ru-RU" sz="2400" dirty="0"/>
              <a:t>решения, что ускоряет процесс разработки.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Улучшенная структура кода: Способствует созданию более модульного, читаемого и </a:t>
            </a:r>
            <a:br>
              <a:rPr lang="ru-RU" sz="2400" dirty="0"/>
            </a:br>
            <a:r>
              <a:rPr lang="ru-RU" sz="2400" dirty="0"/>
              <a:t>поддерживаемого кода.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Снижение сложности: Облегчает решение сложных задач проектирования, делая код </a:t>
            </a:r>
            <a:br>
              <a:rPr lang="ru-RU" sz="2400" dirty="0"/>
            </a:br>
            <a:r>
              <a:rPr lang="ru-RU" sz="2400" dirty="0"/>
              <a:t>более понятным и упорядоченным.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Улучшенная коммуникация: Паттерны служат общим языком для разработчиков, </a:t>
            </a:r>
            <a:br>
              <a:rPr lang="ru-RU" sz="2400" dirty="0"/>
            </a:br>
            <a:r>
              <a:rPr lang="ru-RU" sz="2400" dirty="0"/>
              <a:t>облегчая обсуждение и понимание архитектурных решений.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408338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 </a:t>
            </a:r>
            <a:r>
              <a:rPr lang="en-US" dirty="0" err="1"/>
              <a:t>Singletone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743200"/>
            <a:ext cx="16651877" cy="5009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dirty="0"/>
              <a:t>Паттерн </a:t>
            </a:r>
            <a:r>
              <a:rPr lang="en-US" sz="2400" dirty="0"/>
              <a:t>Singleton (</a:t>
            </a:r>
            <a:r>
              <a:rPr lang="ru-RU" sz="2400" dirty="0"/>
              <a:t>Одиночка) — это порождающий шаблон проектирования, который гарантирует, что у класса есть только один экземпляр, и предоставляет глобальную точку доступа к этому экземпляру. </a:t>
            </a:r>
            <a:endParaRPr lang="en-US" sz="2400" dirty="0"/>
          </a:p>
          <a:p>
            <a:pPr>
              <a:lnSpc>
                <a:spcPct val="120000"/>
              </a:lnSpc>
            </a:pPr>
            <a:r>
              <a:rPr lang="ru-RU" sz="2400" dirty="0"/>
              <a:t>Этот паттерн часто используется для управления доступом к ресурсам, которые должны существовать в единственном экземпляре, таким как базы данных, конфигурационные файлы или логгеры.</a:t>
            </a:r>
            <a:endParaRPr lang="en-US" sz="2400" dirty="0"/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Основные возможности: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Единственный экземпляр: Гарантирует, что у класса будет только один экземпляр.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Глобальная точка доступа: Предоставляет глобальную точку доступа к этому экземпляру.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Контроль над созданием: Контролирует процесс создания экземпляра, чтобы предотвратить создание нескольких объектов.</a:t>
            </a:r>
          </a:p>
        </p:txBody>
      </p:sp>
    </p:spTree>
    <p:extLst>
      <p:ext uri="{BB962C8B-B14F-4D97-AF65-F5344CB8AC3E}">
        <p14:creationId xmlns:p14="http://schemas.microsoft.com/office/powerpoint/2010/main" val="35831570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 </a:t>
            </a:r>
            <a:r>
              <a:rPr lang="en-US" dirty="0" err="1"/>
              <a:t>Singletone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743200"/>
            <a:ext cx="16651877" cy="2267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dirty="0"/>
              <a:t>Реализация: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С использованием атрибута класса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С использованием декоратора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С использованием </a:t>
            </a:r>
            <a:r>
              <a:rPr lang="ru-RU" sz="2400" dirty="0" err="1"/>
              <a:t>метакласса</a:t>
            </a:r>
            <a:endParaRPr lang="ru-RU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7380DC-037A-F542-A719-723B0D14543E}"/>
              </a:ext>
            </a:extLst>
          </p:cNvPr>
          <p:cNvSpPr txBox="1"/>
          <p:nvPr/>
        </p:nvSpPr>
        <p:spPr>
          <a:xfrm>
            <a:off x="1257300" y="5404757"/>
            <a:ext cx="12759147" cy="3615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ru-RU" sz="2400" b="1" dirty="0"/>
              <a:t>Недостатки использования </a:t>
            </a:r>
            <a:r>
              <a:rPr lang="en-US" sz="2400" b="1" dirty="0"/>
              <a:t>Singleton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/>
              <a:t>Сложность тестирования: </a:t>
            </a:r>
            <a:r>
              <a:rPr lang="en-US" sz="2400" dirty="0"/>
              <a:t>Singleton </a:t>
            </a:r>
            <a:r>
              <a:rPr lang="ru-RU" sz="2400" dirty="0"/>
              <a:t>может затруднить тестирование, так как глобальное состояние может сохраняться между тестами.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/>
              <a:t>Скрытые зависимости: Может привести к скрытым зависимостям, что затрудняет понимание и поддержку кода.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/>
              <a:t>Проблемы с </a:t>
            </a:r>
            <a:r>
              <a:rPr lang="ru-RU" sz="2400" dirty="0" err="1"/>
              <a:t>многопоточностью</a:t>
            </a:r>
            <a:r>
              <a:rPr lang="ru-RU" sz="2400" dirty="0"/>
              <a:t>: В многопоточной среде может потребоваться дополнительная синхронизация для обеспечения корректной работы.</a:t>
            </a:r>
          </a:p>
        </p:txBody>
      </p:sp>
    </p:spTree>
    <p:extLst>
      <p:ext uri="{BB962C8B-B14F-4D97-AF65-F5344CB8AC3E}">
        <p14:creationId xmlns:p14="http://schemas.microsoft.com/office/powerpoint/2010/main" val="33506439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 </a:t>
            </a:r>
            <a:r>
              <a:rPr lang="en-US" dirty="0" err="1"/>
              <a:t>Singletone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743200"/>
            <a:ext cx="16651877" cy="5813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dirty="0"/>
              <a:t>Реализация: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Singleton: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_instance = None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__new__(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*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._instance is None: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._instance = super().__new__(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._instance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value):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value</a:t>
            </a:r>
          </a:p>
          <a:p>
            <a:pPr>
              <a:lnSpc>
                <a:spcPct val="120000"/>
              </a:lnSpc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2462412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2805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Пример реализации паттерна </a:t>
            </a:r>
            <a:r>
              <a:rPr lang="en-US" sz="2400" dirty="0" err="1">
                <a:solidFill>
                  <a:schemeClr val="tx1"/>
                </a:solidFill>
                <a:latin typeface="JetBrains Mono"/>
              </a:rPr>
              <a:t>Singletone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через атрибут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Пример реализации паттерна </a:t>
            </a:r>
            <a:r>
              <a:rPr lang="en-US" sz="2400" dirty="0" err="1">
                <a:solidFill>
                  <a:schemeClr val="tx1"/>
                </a:solidFill>
                <a:latin typeface="JetBrains Mono"/>
              </a:rPr>
              <a:t>Singletone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через декоратор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Пример реализации паттерна </a:t>
            </a:r>
            <a:r>
              <a:rPr lang="en-US" sz="2400" dirty="0" err="1">
                <a:solidFill>
                  <a:schemeClr val="tx1"/>
                </a:solidFill>
                <a:latin typeface="JetBrains Mono"/>
              </a:rPr>
              <a:t>Singletone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через 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метакласс</a:t>
            </a:r>
            <a:endParaRPr lang="ru-RU" sz="24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ru-RU" sz="240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(live-coding/03-New_Singleton_live-coding.py)</a:t>
            </a:r>
            <a:endParaRPr lang="ru-RU" sz="2400" b="1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4844574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en"/>
              <a:t>Вопросы для студентов</a:t>
            </a: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3AFF3E-E3DF-1A44-B734-E634867C8D24}"/>
              </a:ext>
            </a:extLst>
          </p:cNvPr>
          <p:cNvSpPr txBox="1"/>
          <p:nvPr/>
        </p:nvSpPr>
        <p:spPr>
          <a:xfrm>
            <a:off x="1257299" y="2713809"/>
            <a:ext cx="16380243" cy="4549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new__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чем он отличается от метода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 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каких случаях необходимо переопределять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new__?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вернет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new__,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если попытаться создать экземпляр класса, который возвращает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None?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паттерн '</a:t>
            </a:r>
            <a:r>
              <a:rPr lang="ru-RU" sz="2800" b="0" i="0" dirty="0" err="1">
                <a:solidFill>
                  <a:schemeClr val="tx1"/>
                </a:solidFill>
                <a:latin typeface="JetBrains Mono"/>
              </a:rPr>
              <a:t>синглтон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' и для чего он используется?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реализовать паттерн '</a:t>
            </a:r>
            <a:r>
              <a:rPr lang="ru-RU" sz="2800" b="0" i="0" dirty="0" err="1">
                <a:solidFill>
                  <a:schemeClr val="tx1"/>
                </a:solidFill>
                <a:latin typeface="JetBrains Mono"/>
              </a:rPr>
              <a:t>синглтон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' с использованием метода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new__?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Какие проблемы могут возникнуть при реализации паттерна '</a:t>
            </a:r>
            <a:r>
              <a:rPr lang="ru-RU" sz="2800" b="0" i="0" dirty="0" err="1">
                <a:solidFill>
                  <a:schemeClr val="tx1"/>
                </a:solidFill>
                <a:latin typeface="JetBrains Mono"/>
              </a:rPr>
              <a:t>синглтон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' в многопоточной среде и как их можно решить?</a:t>
            </a:r>
            <a:endParaRPr lang="en-US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2797473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0B432A-6A5B-6F46-A24F-5485A3D346D5}"/>
              </a:ext>
            </a:extLst>
          </p:cNvPr>
          <p:cNvSpPr txBox="1"/>
          <p:nvPr/>
        </p:nvSpPr>
        <p:spPr>
          <a:xfrm>
            <a:off x="1257299" y="2713809"/>
            <a:ext cx="16380243" cy="5399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new__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Python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и чем он отличается от метода __</a:t>
            </a:r>
            <a:r>
              <a:rPr lang="en-US" sz="28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__?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new__ —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это специальный метод, который отвечает за создание нового экземпляра класса. Он вызывается перед методом 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и используется в основном для управления процессом создания объекта. Метод 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инициализирует уже созданный объект.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 каких случаях необходимо переопределять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new__?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new__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необходимо переопределять, когда требуется контроль над процессом создания экземпляра класса, например, при реализации паттерна "</a:t>
            </a:r>
            <a:r>
              <a:rPr lang="ru-RU" sz="2000" b="0" i="0" dirty="0" err="1">
                <a:solidFill>
                  <a:schemeClr val="tx1"/>
                </a:solidFill>
                <a:latin typeface="JetBrains Mono"/>
              </a:rPr>
              <a:t>синглтон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" или при создании экземпляров неизменяемых типов, таких как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tuple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или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str.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вернет метод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new__, 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если попытаться создать экземпляр класса, который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возвращает 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None?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Если метод __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new__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вернет 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None,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то экземпляр класса не будет создан, и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вызов конструктора __</a:t>
            </a:r>
            <a:r>
              <a:rPr lang="en-US" sz="2000" b="0" i="0" dirty="0" err="1">
                <a:solidFill>
                  <a:schemeClr val="tx1"/>
                </a:solidFill>
                <a:latin typeface="JetBrains Mono"/>
              </a:rPr>
              <a:t>init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не произойдет. 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655181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Методы </a:t>
            </a:r>
            <a:r>
              <a:rPr lang="en-US" sz="2400" dirty="0" err="1"/>
              <a:t>init</a:t>
            </a:r>
            <a:r>
              <a:rPr lang="en-US" sz="2400" dirty="0"/>
              <a:t>, del, new, </a:t>
            </a:r>
            <a:r>
              <a:rPr lang="en-US" sz="2400" dirty="0" err="1"/>
              <a:t>classmethod</a:t>
            </a:r>
            <a:r>
              <a:rPr lang="en-US" sz="2400" dirty="0"/>
              <a:t>, </a:t>
            </a:r>
            <a:r>
              <a:rPr lang="en-US" sz="2400" dirty="0" err="1"/>
              <a:t>staticmethod</a:t>
            </a:r>
            <a:endParaRPr lang="en-US" sz="24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8" y="4229099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Инкапсуляция. Режимы доступа, свойства и дескрипторы</a:t>
            </a:r>
            <a:endParaRPr lang="en-US" sz="24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8" y="530383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Магические методы классов. Часть 1</a:t>
            </a:r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8" y="637857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Магические методы классов. Часть 2</a:t>
            </a:r>
            <a:endParaRPr lang="en-US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6" y="7721105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9F9FC"/>
              </a:gs>
              <a:gs pos="50000">
                <a:srgbClr val="F4841D"/>
              </a:gs>
              <a:gs pos="100000">
                <a:srgbClr val="F9F9FC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…</a:t>
            </a:r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AC4926-C59C-A049-8F44-F831BDFB82DE}"/>
              </a:ext>
            </a:extLst>
          </p:cNvPr>
          <p:cNvSpPr txBox="1"/>
          <p:nvPr/>
        </p:nvSpPr>
        <p:spPr>
          <a:xfrm>
            <a:off x="1969222" y="3196063"/>
            <a:ext cx="5357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6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799"/>
            <a:ext cx="4683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1938765" y="5345535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2" y="6420271"/>
            <a:ext cx="4828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39" y="9105335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1" y="614014"/>
            <a:ext cx="1058562" cy="1160565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1" y="1982572"/>
            <a:ext cx="3307700" cy="3119224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ru-RU"/>
              <a:t>Ответы на вопросы для студентов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0B432A-6A5B-6F46-A24F-5485A3D346D5}"/>
              </a:ext>
            </a:extLst>
          </p:cNvPr>
          <p:cNvSpPr txBox="1"/>
          <p:nvPr/>
        </p:nvSpPr>
        <p:spPr>
          <a:xfrm>
            <a:off x="1257299" y="2713809"/>
            <a:ext cx="16380243" cy="6323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Что такое паттерн '</a:t>
            </a:r>
            <a:r>
              <a:rPr lang="ru-RU" sz="2800" b="0" i="0" dirty="0" err="1">
                <a:solidFill>
                  <a:schemeClr val="tx1"/>
                </a:solidFill>
                <a:latin typeface="JetBrains Mono"/>
              </a:rPr>
              <a:t>синглтон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' и для чего он используется?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Паттерн "</a:t>
            </a:r>
            <a:r>
              <a:rPr lang="ru-RU" sz="2000" b="0" i="0" dirty="0" err="1">
                <a:solidFill>
                  <a:schemeClr val="tx1"/>
                </a:solidFill>
                <a:latin typeface="JetBrains Mono"/>
              </a:rPr>
              <a:t>синглтон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" — это порождающий шаблон проектирования, который гарантирует, что у класса есть только один экземпляр, и предоставляет глобальную точку доступа к этому экземпляру. Он используется для управления доступом к ограниченным ресурсам, таким как соединение с базой данных, конфигурационные файлы или </a:t>
            </a:r>
            <a:r>
              <a:rPr lang="ru-RU" sz="2000" b="0" i="0" dirty="0" err="1">
                <a:solidFill>
                  <a:schemeClr val="tx1"/>
                </a:solidFill>
                <a:latin typeface="JetBrains Mono"/>
              </a:rPr>
              <a:t>логирование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.</a:t>
            </a:r>
            <a:endParaRPr lang="ru-RU" sz="280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 реализовать паттерн '</a:t>
            </a:r>
            <a:r>
              <a:rPr lang="ru-RU" sz="2800" b="0" i="0" dirty="0" err="1">
                <a:solidFill>
                  <a:schemeClr val="tx1"/>
                </a:solidFill>
                <a:latin typeface="JetBrains Mono"/>
              </a:rPr>
              <a:t>синглтон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' с использованием метода __</a:t>
            </a:r>
            <a:r>
              <a:rPr lang="en-US" sz="2800" b="0" i="0" dirty="0">
                <a:solidFill>
                  <a:schemeClr val="tx1"/>
                </a:solidFill>
                <a:latin typeface="JetBrains Mono"/>
              </a:rPr>
              <a:t>new__?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Реализация паттерна "</a:t>
            </a:r>
            <a:r>
              <a:rPr lang="ru-RU" sz="2000" b="0" i="0" dirty="0" err="1">
                <a:solidFill>
                  <a:schemeClr val="tx1"/>
                </a:solidFill>
                <a:latin typeface="JetBrains Mono"/>
              </a:rPr>
              <a:t>синглтон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" с использованием метода __</a:t>
            </a:r>
            <a:r>
              <a:rPr lang="en-US" sz="2000" b="0" i="0" dirty="0">
                <a:solidFill>
                  <a:schemeClr val="tx1"/>
                </a:solidFill>
                <a:latin typeface="JetBrains Mono"/>
              </a:rPr>
              <a:t>new__ 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включает проверку, существует ли уже экземпляр класса, и создание нового экземпляра только при его отсутствии.</a:t>
            </a:r>
            <a:endParaRPr lang="ru-RU" sz="2800" b="0" i="0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Какие проблемы могут возникнуть при реализации паттерна '</a:t>
            </a:r>
            <a:r>
              <a:rPr lang="ru-RU" sz="2800" b="0" i="0" dirty="0" err="1">
                <a:solidFill>
                  <a:schemeClr val="tx1"/>
                </a:solidFill>
                <a:latin typeface="JetBrains Mono"/>
              </a:rPr>
              <a:t>синглтон</a:t>
            </a: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’ в 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800" b="0" i="0" dirty="0">
                <a:solidFill>
                  <a:schemeClr val="tx1"/>
                </a:solidFill>
                <a:latin typeface="JetBrains Mono"/>
              </a:rPr>
              <a:t>многопоточной среде и как их можно решить?</a:t>
            </a:r>
            <a:br>
              <a:rPr lang="ru-RU" sz="28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В многопоточной среде может возникнуть ситуация, когда несколько потоков одновременно попытаются создать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экземпляр </a:t>
            </a:r>
            <a:r>
              <a:rPr lang="ru-RU" sz="2000" b="0" i="0" dirty="0" err="1">
                <a:solidFill>
                  <a:schemeClr val="tx1"/>
                </a:solidFill>
                <a:latin typeface="JetBrains Mono"/>
              </a:rPr>
              <a:t>синглтона</a:t>
            </a: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, что приведет к созданию нескольких экземпляров. Для решения этой проблемы необходимо </a:t>
            </a:r>
            <a:br>
              <a:rPr lang="ru-RU" sz="2000" b="0" i="0" dirty="0">
                <a:solidFill>
                  <a:schemeClr val="tx1"/>
                </a:solidFill>
                <a:latin typeface="JetBrains Mono"/>
              </a:rPr>
            </a:br>
            <a:r>
              <a:rPr lang="ru-RU" sz="2000" b="0" i="0" dirty="0">
                <a:solidFill>
                  <a:schemeClr val="tx1"/>
                </a:solidFill>
                <a:latin typeface="JetBrains Mono"/>
              </a:rPr>
              <a:t>использовать механизмы синхронизации, такие как блокировки. </a:t>
            </a:r>
            <a:endParaRPr lang="en-US" sz="2800" b="0" i="0" dirty="0">
              <a:solidFill>
                <a:schemeClr val="tx1"/>
              </a:solidFill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96527735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r>
              <a:rPr lang="en"/>
              <a:t>Публичное решение студентом</a:t>
            </a:r>
            <a:endParaRPr/>
          </a:p>
        </p:txBody>
      </p:sp>
      <p:sp>
        <p:nvSpPr>
          <p:cNvPr id="332" name="Google Shape;332;p45"/>
          <p:cNvSpPr txBox="1">
            <a:spLocks noGrp="1"/>
          </p:cNvSpPr>
          <p:nvPr>
            <p:ph type="body" idx="4294967295"/>
          </p:nvPr>
        </p:nvSpPr>
        <p:spPr>
          <a:xfrm>
            <a:off x="1257300" y="7807325"/>
            <a:ext cx="11804650" cy="184785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 fontScale="92500" lnSpcReduction="20000"/>
          </a:bodyPr>
          <a:lstStyle/>
          <a:p>
            <a:pPr marL="0" indent="0">
              <a:spcBef>
                <a:spcPts val="0"/>
              </a:spcBef>
              <a:spcAft>
                <a:spcPts val="2400"/>
              </a:spcAft>
              <a:buNone/>
            </a:pPr>
            <a:r>
              <a:rPr lang="ru-RU" sz="2400">
                <a:solidFill>
                  <a:srgbClr val="434343"/>
                </a:solidFill>
              </a:rPr>
              <a:t>Правила: один из студентов демонстрирует экран и решает задание перед классом. Поясняет свои действия и рассуждает вслух. Если возникнут трудности, то другие студенты подсказывают. Преподаватель также подсказывает и задает дополнительные вопросы на понимание.</a:t>
            </a:r>
            <a:endParaRPr lang="ru-RU" sz="2400" baseline="30000">
              <a:solidFill>
                <a:srgbClr val="434343"/>
              </a:solidFill>
            </a:endParaRPr>
          </a:p>
        </p:txBody>
      </p:sp>
      <p:sp>
        <p:nvSpPr>
          <p:cNvPr id="335" name="Google Shape;335;p45"/>
          <p:cNvSpPr txBox="1"/>
          <p:nvPr/>
        </p:nvSpPr>
        <p:spPr>
          <a:xfrm>
            <a:off x="1257300" y="3423107"/>
            <a:ext cx="11185500" cy="2729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>
              <a:lnSpc>
                <a:spcPct val="115000"/>
              </a:lnSpc>
            </a:pPr>
            <a:r>
              <a:rPr lang="ru-RU" sz="3000" dirty="0"/>
              <a:t>Реализация паттерна </a:t>
            </a:r>
            <a:r>
              <a:rPr lang="ru-RU" sz="3000" dirty="0" err="1"/>
              <a:t>синглтон</a:t>
            </a:r>
            <a:endParaRPr sz="3000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en-US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Паттерн </a:t>
            </a:r>
            <a:r>
              <a:rPr lang="en-US" sz="6600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Singletone</a:t>
            </a: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6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 lang="ru-RU" sz="60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Выполните задания в файле: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exercises/0Exercises/03-New_Singletone.py</a:t>
            </a:r>
            <a:endParaRPr lang="ru-RU" sz="2400" b="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1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Время выполнения: 20-30 минут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2568565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299" y="2713809"/>
            <a:ext cx="16743317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Паттерн </a:t>
            </a:r>
            <a:r>
              <a:rPr lang="en-US" sz="2400" b="1" dirty="0" err="1">
                <a:solidFill>
                  <a:schemeClr val="tx1"/>
                </a:solidFill>
                <a:latin typeface="JetBrains Mono"/>
              </a:rPr>
              <a:t>Singletone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 (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Exercises/03-New_Singletone.py)</a:t>
            </a: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Задание 1: Реализация </a:t>
            </a:r>
            <a:r>
              <a:rPr lang="en-US" sz="2400" b="1" i="0" dirty="0">
                <a:solidFill>
                  <a:schemeClr val="tx1"/>
                </a:solidFill>
                <a:latin typeface="JetBrains Mono"/>
              </a:rPr>
              <a:t>Singleton </a:t>
            </a: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для подключения к базе данных.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Создайте класс </a:t>
            </a:r>
            <a:r>
              <a:rPr lang="en-US" sz="2400" i="0" dirty="0" err="1">
                <a:solidFill>
                  <a:schemeClr val="tx1"/>
                </a:solidFill>
                <a:latin typeface="JetBrains Mono"/>
              </a:rPr>
              <a:t>DatabaseConnection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реализовывать паттерн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Singleton.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Этот класс должен содержать информацию о подключении к базе данных и обеспечивать, что существует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только один экземпляр подключения.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D926FC-9B1D-CE4C-A756-77DA88200272}"/>
              </a:ext>
            </a:extLst>
          </p:cNvPr>
          <p:cNvSpPr txBox="1"/>
          <p:nvPr/>
        </p:nvSpPr>
        <p:spPr>
          <a:xfrm>
            <a:off x="1257298" y="6072870"/>
            <a:ext cx="13216348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Реализуйте класс </a:t>
            </a:r>
            <a:r>
              <a:rPr lang="en-US" sz="2400" i="0" dirty="0" err="1">
                <a:solidFill>
                  <a:schemeClr val="tx1"/>
                </a:solidFill>
                <a:latin typeface="JetBrains Mono"/>
              </a:rPr>
              <a:t>DatabaseConnection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с атрибутом класса _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instance,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хранить единственный экземпляр класса.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new__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должен гарантировать, что создается только один экземпляр класса.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Реализуйте метод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connect,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выводить сообщение о подключении к базе данных.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Продемонстрируйте, что при создании нескольких объектов класса </a:t>
            </a:r>
            <a:r>
              <a:rPr lang="en-US" sz="2400" i="0" dirty="0" err="1">
                <a:solidFill>
                  <a:schemeClr val="tx1"/>
                </a:solidFill>
                <a:latin typeface="JetBrains Mono"/>
              </a:rPr>
              <a:t>DatabaseConnection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все они ссылаются на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один и тот же экземпляр.</a:t>
            </a:r>
          </a:p>
        </p:txBody>
      </p:sp>
    </p:spTree>
    <p:extLst>
      <p:ext uri="{BB962C8B-B14F-4D97-AF65-F5344CB8AC3E}">
        <p14:creationId xmlns:p14="http://schemas.microsoft.com/office/powerpoint/2010/main" val="16751499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300" y="2536825"/>
            <a:ext cx="16743317" cy="7237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Паттерн </a:t>
            </a:r>
            <a:r>
              <a:rPr lang="en-US" sz="2400" b="1" dirty="0" err="1">
                <a:solidFill>
                  <a:schemeClr val="tx1"/>
                </a:solidFill>
                <a:latin typeface="JetBrains Mono"/>
              </a:rPr>
              <a:t>Singletone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 (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Exercises/03-New_Singletone.py)</a:t>
            </a: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Задание </a:t>
            </a:r>
            <a:r>
              <a:rPr lang="en-US" sz="2400" b="1" i="0" dirty="0">
                <a:solidFill>
                  <a:schemeClr val="tx1"/>
                </a:solidFill>
                <a:latin typeface="JetBrains Mono"/>
              </a:rPr>
              <a:t>2</a:t>
            </a: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: Реализация </a:t>
            </a:r>
            <a:r>
              <a:rPr lang="en-US" sz="2400" b="1" i="0" dirty="0">
                <a:solidFill>
                  <a:schemeClr val="tx1"/>
                </a:solidFill>
                <a:latin typeface="JetBrains Mono"/>
              </a:rPr>
              <a:t>Singleton </a:t>
            </a: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для логгера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Создайте класс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Logger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для ведения логов, который будет реализовывать паттерн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Singleton.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Этот класс должен обеспечивать, что существует только один экземпляр логгера.</a:t>
            </a:r>
          </a:p>
          <a:p>
            <a:pPr>
              <a:lnSpc>
                <a:spcPct val="150000"/>
              </a:lnSpc>
            </a:pPr>
            <a:endParaRPr lang="en-US" sz="2400" i="0" dirty="0">
              <a:solidFill>
                <a:schemeClr val="tx1"/>
              </a:solidFill>
              <a:latin typeface="JetBrains Mono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Реализуйте класс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Logger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с атрибутом класса _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instance,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хранить единственный </a:t>
            </a:r>
            <a:br>
              <a:rPr lang="en-US" sz="2400" i="0" dirty="0">
                <a:solidFill>
                  <a:schemeClr val="tx1"/>
                </a:solidFill>
                <a:latin typeface="JetBrains Mono"/>
              </a:rPr>
            </a:b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экземпляр класса.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Метод __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new__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должен гарантировать, что создается только один экземпляр класса.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Реализуйте метод </a:t>
            </a:r>
            <a:r>
              <a:rPr lang="en-US" sz="2400" i="0" dirty="0" err="1">
                <a:solidFill>
                  <a:schemeClr val="tx1"/>
                </a:solidFill>
                <a:latin typeface="JetBrains Mono"/>
              </a:rPr>
              <a:t>log_message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,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который будет принимать строку и выводить сообщение о </a:t>
            </a:r>
            <a:br>
              <a:rPr lang="en-US" sz="2400" i="0" dirty="0">
                <a:solidFill>
                  <a:schemeClr val="tx1"/>
                </a:solidFill>
                <a:latin typeface="JetBrains Mono"/>
              </a:rPr>
            </a:b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записи лога.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Продемонстрируйте, что при создании нескольких объектов класса </a:t>
            </a: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Logger </a:t>
            </a: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все они ссылаются на </a:t>
            </a:r>
            <a:br>
              <a:rPr lang="en-US" sz="2400" i="0" dirty="0">
                <a:solidFill>
                  <a:schemeClr val="tx1"/>
                </a:solidFill>
                <a:latin typeface="JetBrains Mono"/>
              </a:rPr>
            </a:br>
            <a:r>
              <a:rPr lang="ru-RU" sz="2400" i="0" dirty="0">
                <a:solidFill>
                  <a:schemeClr val="tx1"/>
                </a:solidFill>
                <a:latin typeface="JetBrains Mono"/>
              </a:rPr>
              <a:t>один и тот же экземпляр.</a:t>
            </a:r>
          </a:p>
        </p:txBody>
      </p:sp>
    </p:spTree>
    <p:extLst>
      <p:ext uri="{BB962C8B-B14F-4D97-AF65-F5344CB8AC3E}">
        <p14:creationId xmlns:p14="http://schemas.microsoft.com/office/powerpoint/2010/main" val="14766924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Командная презентация решения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3955841"/>
            <a:ext cx="12471763" cy="3088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0" b="0" i="0" u="none" strike="noStrike" dirty="0">
              <a:solidFill>
                <a:srgbClr val="000000"/>
              </a:solidFill>
              <a:effectLst/>
            </a:endParaRP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latin typeface="Arial" panose="020B0604020202020204" pitchFamily="34" charset="0"/>
              </a:rPr>
              <a:t> 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что получилось сделать;</a:t>
            </a: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br>
              <a:rPr lang="ru-RU" sz="2800" b="0" i="0" u="none" strike="noStrike" dirty="0">
                <a:solidFill>
                  <a:srgbClr val="000000"/>
                </a:solidFill>
                <a:effectLst/>
              </a:rPr>
            </a:b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3150669"/>
            <a:ext cx="12689565" cy="3289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Мы рассмотрели что такое магические методы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Познакоми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лись с конструктором и деструктором класса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Узнали что такое паттерны проектирования классов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И разобрали один из них – «</a:t>
            </a:r>
            <a:r>
              <a:rPr lang="ru-RU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сингтон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»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69"/>
            <a:ext cx="12230100" cy="116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6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</a:t>
            </a:r>
            <a:r>
              <a:rPr lang="en-US" sz="64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ЗАКЛЮЧЕНИЕ</a:t>
            </a:r>
            <a:endParaRPr sz="6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0"/>
            <a:ext cx="12230100" cy="328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6400" b="1" i="0" u="none" strike="noStrike" cap="non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0" b="1" i="0" u="none" strike="noStrike" cap="none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6400" b="1" i="0" u="none" strike="noStrike" cap="non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4"/>
            <a:ext cx="13746653" cy="5078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Узнаем что такое «магические» методы в 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Python</a:t>
            </a:r>
            <a:endParaRPr lang="ru-RU" sz="36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Поймем что такое конструктор класса 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init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endParaRPr lang="ru-RU" sz="36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Поймем что такое деструктор класса 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del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endParaRPr lang="ru-RU" sz="36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Вспомним</a:t>
            </a: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про методы классов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и статические методы</a:t>
            </a:r>
          </a:p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Узнаем про метод 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__new__</a:t>
            </a:r>
          </a:p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Разберем паттерн «</a:t>
            </a:r>
            <a:r>
              <a:rPr lang="ru-RU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синглтон</a:t>
            </a: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745033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Магические методы</a:t>
            </a: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7E3C-DC92-AC45-959D-F73FBB0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Магические методы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5C2D2-CC94-F04A-A1BD-43389B96F352}"/>
              </a:ext>
            </a:extLst>
          </p:cNvPr>
          <p:cNvSpPr txBox="1"/>
          <p:nvPr/>
        </p:nvSpPr>
        <p:spPr>
          <a:xfrm>
            <a:off x="1257300" y="2743200"/>
            <a:ext cx="16651877" cy="315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dirty="0"/>
              <a:t>Магические методы (или "</a:t>
            </a:r>
            <a:r>
              <a:rPr lang="en-US" sz="2400" dirty="0" err="1"/>
              <a:t>dunder</a:t>
            </a:r>
            <a:r>
              <a:rPr lang="en-US" sz="2400" dirty="0"/>
              <a:t> methods" – double underscore methods) </a:t>
            </a:r>
            <a:r>
              <a:rPr lang="ru-RU" sz="2400" dirty="0"/>
              <a:t>в </a:t>
            </a:r>
            <a:r>
              <a:rPr lang="en-US" sz="2400" dirty="0"/>
              <a:t>Python — </a:t>
            </a:r>
            <a:r>
              <a:rPr lang="ru-RU" sz="2400" dirty="0"/>
              <a:t>это специальные методы, которые имеют двойное подчеркивание в начале и конце имени</a:t>
            </a:r>
            <a:r>
              <a:rPr lang="en-US" sz="2400" dirty="0"/>
              <a:t>, </a:t>
            </a:r>
            <a:r>
              <a:rPr lang="ru-RU" sz="2400" dirty="0"/>
              <a:t>например: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2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ru-RU" sz="2400" dirty="0"/>
              <a:t>Эти методы позволяют определять поведение объектов для встроенных операций, таких как арифметические операции, сравнения и другие.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250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745033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Конструктор и деструктор класса</a:t>
            </a: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4247388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4636</TotalTime>
  <Words>4437</Words>
  <Application>Microsoft Macintosh PowerPoint</Application>
  <PresentationFormat>Custom</PresentationFormat>
  <Paragraphs>512</Paragraphs>
  <Slides>57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57</vt:i4>
      </vt:variant>
    </vt:vector>
  </HeadingPairs>
  <TitlesOfParts>
    <vt:vector size="68" baseType="lpstr">
      <vt:lpstr>Inter</vt:lpstr>
      <vt:lpstr>JetBrains Mono</vt:lpstr>
      <vt:lpstr>Roboto</vt:lpstr>
      <vt:lpstr>Calibri</vt:lpstr>
      <vt:lpstr>Corbel</vt:lpstr>
      <vt:lpstr>Montserrat SemiBold</vt:lpstr>
      <vt:lpstr>Arial</vt:lpstr>
      <vt:lpstr>Courier New</vt:lpstr>
      <vt:lpstr>Apple Chancery</vt:lpstr>
      <vt:lpstr>Office Theme</vt:lpstr>
      <vt:lpstr>Custom Design</vt:lpstr>
      <vt:lpstr>Python Методы  init, del, new, @classmethod, @staticmethod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Магические методы</vt:lpstr>
      <vt:lpstr>PowerPoint Presentation</vt:lpstr>
      <vt:lpstr>Конструктор класса __init__</vt:lpstr>
      <vt:lpstr>Конструктор класса</vt:lpstr>
      <vt:lpstr>Конструктор класса</vt:lpstr>
      <vt:lpstr>Конструктор класса</vt:lpstr>
      <vt:lpstr>Конструктор класса</vt:lpstr>
      <vt:lpstr>Конструктор базового класса</vt:lpstr>
      <vt:lpstr>Деструктор класса __del__</vt:lpstr>
      <vt:lpstr>Жизненный цикл</vt:lpstr>
      <vt:lpstr>Live-coding</vt:lpstr>
      <vt:lpstr>Вопросы для студентов</vt:lpstr>
      <vt:lpstr>Ответы на вопросы для студентов</vt:lpstr>
      <vt:lpstr>Ответы на вопросы для студентов</vt:lpstr>
      <vt:lpstr>PowerPoint Presentation</vt:lpstr>
      <vt:lpstr>Задание в сессионном зале</vt:lpstr>
      <vt:lpstr>Практика студентов</vt:lpstr>
      <vt:lpstr>Практика студентов</vt:lpstr>
      <vt:lpstr>Работа в сессионных залах</vt:lpstr>
      <vt:lpstr>PowerPoint Presentation</vt:lpstr>
      <vt:lpstr>Метод класса</vt:lpstr>
      <vt:lpstr>Метод класса</vt:lpstr>
      <vt:lpstr>Статичнские методы</vt:lpstr>
      <vt:lpstr>Live-coding</vt:lpstr>
      <vt:lpstr>Вопросы для студентов</vt:lpstr>
      <vt:lpstr>Ответы на вопросы для студентов</vt:lpstr>
      <vt:lpstr>Ответы на вопросы для студентов</vt:lpstr>
      <vt:lpstr>PowerPoint Presentation</vt:lpstr>
      <vt:lpstr>Задание в сессионном зале</vt:lpstr>
      <vt:lpstr>Практика студентов</vt:lpstr>
      <vt:lpstr>Практика студентов</vt:lpstr>
      <vt:lpstr>Работа в сессионных залах</vt:lpstr>
      <vt:lpstr>PowerPoint Presentation</vt:lpstr>
      <vt:lpstr>Метод __new__</vt:lpstr>
      <vt:lpstr>Метод __new__</vt:lpstr>
      <vt:lpstr>Паттерны проектирования</vt:lpstr>
      <vt:lpstr>Паттерн Singletone</vt:lpstr>
      <vt:lpstr>Паттерн Singletone</vt:lpstr>
      <vt:lpstr>Паттерн Singletone</vt:lpstr>
      <vt:lpstr>Live-coding</vt:lpstr>
      <vt:lpstr>Вопросы для студентов</vt:lpstr>
      <vt:lpstr>Ответы на вопросы для студентов</vt:lpstr>
      <vt:lpstr>Ответы на вопросы для студентов</vt:lpstr>
      <vt:lpstr>Публичное решение студентом</vt:lpstr>
      <vt:lpstr>PowerPoint Presentation</vt:lpstr>
      <vt:lpstr>Задание в сессионном зале</vt:lpstr>
      <vt:lpstr>Практика студентов</vt:lpstr>
      <vt:lpstr>Практика студентов</vt:lpstr>
      <vt:lpstr>Командная презентация решения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45</cp:revision>
  <dcterms:created xsi:type="dcterms:W3CDTF">2022-11-15T10:50:05Z</dcterms:created>
  <dcterms:modified xsi:type="dcterms:W3CDTF">2024-11-25T15:18:51Z</dcterms:modified>
</cp:coreProperties>
</file>